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sldIdLst>
    <p:sldId id="1370" r:id="rId2"/>
    <p:sldId id="1390" r:id="rId3"/>
    <p:sldId id="274" r:id="rId4"/>
    <p:sldId id="1337" r:id="rId5"/>
    <p:sldId id="1338" r:id="rId6"/>
    <p:sldId id="1339" r:id="rId7"/>
    <p:sldId id="1391" r:id="rId8"/>
    <p:sldId id="1373" r:id="rId9"/>
    <p:sldId id="1374" r:id="rId10"/>
    <p:sldId id="1375" r:id="rId11"/>
    <p:sldId id="1376" r:id="rId12"/>
    <p:sldId id="1378" r:id="rId13"/>
    <p:sldId id="1379" r:id="rId14"/>
    <p:sldId id="1389" r:id="rId15"/>
    <p:sldId id="1380" r:id="rId16"/>
    <p:sldId id="1381" r:id="rId17"/>
    <p:sldId id="1382" r:id="rId18"/>
    <p:sldId id="1383" r:id="rId19"/>
    <p:sldId id="1384" r:id="rId20"/>
    <p:sldId id="1385" r:id="rId21"/>
    <p:sldId id="1386" r:id="rId22"/>
    <p:sldId id="1387" r:id="rId23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D828B6"/>
    <a:srgbClr val="0000FF"/>
    <a:srgbClr val="006633"/>
    <a:srgbClr val="CC0099"/>
    <a:srgbClr val="FFE38B"/>
    <a:srgbClr val="FF66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83741" autoAdjust="0"/>
  </p:normalViewPr>
  <p:slideViewPr>
    <p:cSldViewPr>
      <p:cViewPr varScale="1">
        <p:scale>
          <a:sx n="115" d="100"/>
          <a:sy n="115" d="100"/>
        </p:scale>
        <p:origin x="110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39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65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3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88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79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64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Defaults need to be handled before the jump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8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4"/>
            <a:ext cx="11195051" cy="10175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839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449/691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9</a:t>
            </a:r>
          </a:p>
          <a:p>
            <a:r>
              <a:rPr lang="en-US" dirty="0" err="1"/>
              <a:t>Cdecl</a:t>
            </a:r>
            <a:r>
              <a:rPr lang="en-US" dirty="0"/>
              <a:t> and C Code Constructs</a:t>
            </a:r>
          </a:p>
          <a:p>
            <a:r>
              <a:rPr lang="en-US" dirty="0"/>
              <a:t>Revised Spring 2025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1; </a:t>
            </a:r>
          </a:p>
          <a:p>
            <a:pPr marL="0" indent="0">
              <a:buNone/>
            </a:pP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2; </a:t>
            </a:r>
          </a:p>
          <a:p>
            <a:pPr marL="0" indent="0">
              <a:buNone/>
            </a:pPr>
            <a:endParaRPr lang="fr-F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 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y;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printf("Total = %d\n", x); 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 Example - C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1887375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 		EAX, 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dword_40CF60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	 	EAX, </a:t>
            </a:r>
            <a:r>
              <a:rPr lang="fr-FR" sz="2800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dword_40C000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dword_40CF60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EAX 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 		ECX 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dword_40CF60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		ECX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		offset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aTotalD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	;"total = %d\n"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 	printf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 Example - Assembly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221339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1;</a:t>
            </a:r>
          </a:p>
          <a:p>
            <a:pPr marL="0" indent="0">
              <a:buNone/>
            </a:pP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2;</a:t>
            </a:r>
          </a:p>
          <a:p>
            <a:pPr marL="0" indent="0">
              <a:buNone/>
            </a:pP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y;</a:t>
            </a:r>
          </a:p>
          <a:p>
            <a:pPr marL="0" indent="0">
              <a:buNone/>
            </a:pP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("Total = %d\n", x);</a:t>
            </a:r>
          </a:p>
          <a:p>
            <a:pPr marL="0" indent="0">
              <a:buNone/>
            </a:pP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fr-F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 Example - C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2747588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dword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EBP-4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1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dword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EBP-8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2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EAX, [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EBP-4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		EAX, [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EBP-8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[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EBP-4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EAX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ECX, [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EBP-4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		ECX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		offset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aTotalD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	; "total = %d\n"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		printf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 Example - Assembly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3070697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68A148-08FC-9A9D-3F2F-D95C4DAA2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9;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[64];</a:t>
            </a:r>
          </a:p>
          <a:p>
            <a:pPr marL="0" indent="0">
              <a:buNone/>
            </a:pP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50;</a:t>
            </a:r>
          </a:p>
          <a:p>
            <a:pPr marL="0" indent="0">
              <a:buNone/>
            </a:pP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		ESP, 0x44				; Reserve 68 bytes on stack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[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EBP-0x4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0x9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EAX, [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EBP-0x4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	EBX, 0x32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	 	[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EBP-0x44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+EAX*4], EBX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B8FAC4-F120-448C-9962-045634146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Arrays in Assembly</a:t>
            </a:r>
          </a:p>
        </p:txBody>
      </p:sp>
    </p:spTree>
    <p:extLst>
      <p:ext uri="{BB962C8B-B14F-4D97-AF65-F5344CB8AC3E}">
        <p14:creationId xmlns:p14="http://schemas.microsoft.com/office/powerpoint/2010/main" val="314301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CMP		EAX, EBX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JNZ		short 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loc_40102B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PUSH		offset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aEAXeq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_ 		; "EAX == EBX\n"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CALL		printf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JMP		short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loc_401038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loc_40102B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PUSH		offset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aEAXneq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_ 	; "EAX != EBX\n"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call printf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loc_401038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/ Else Statement in Assembly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2050790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A9D198-5334-67B4-E90D-F136E98B1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295401"/>
            <a:ext cx="6553200" cy="4830763"/>
          </a:xfrm>
        </p:spPr>
        <p:txBody>
          <a:bodyPr/>
          <a:lstStyle/>
          <a:p>
            <a:r>
              <a:rPr lang="en-US" dirty="0"/>
              <a:t>Tools such as IDA Pro and </a:t>
            </a:r>
            <a:r>
              <a:rPr lang="en-US" dirty="0" err="1"/>
              <a:t>Ghidra</a:t>
            </a:r>
            <a:r>
              <a:rPr lang="en-US" dirty="0"/>
              <a:t> help visualize branching and loops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This is another example of an if/else statement in assembly</a:t>
            </a:r>
            <a:br>
              <a:rPr lang="en-US" dirty="0"/>
            </a:br>
            <a:endParaRPr lang="en-US" dirty="0"/>
          </a:p>
          <a:p>
            <a:r>
              <a:rPr lang="en-US" dirty="0"/>
              <a:t>Much easier to understand how the control flow works!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E62D97-1C94-8BB4-84FE-5C9D471F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Note- Disassembly Graphs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8938F5-31E3-FDB2-D3B6-F480AE32C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286" y="1392306"/>
            <a:ext cx="4802765" cy="4235374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78D24D67-5B3D-5ECE-36A5-57A158D36D40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2277621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MOV		EAX, -1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loc_401044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CMP		EAX, 0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JNZ 		short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loc_401063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CALL		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endParaRPr lang="fr-FR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JMP		short 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loc_401044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loc_401063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...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While Loops in Assembly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1712465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5029BD-E63A-7781-94C4-56E0F0B27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037" y="997526"/>
            <a:ext cx="6011963" cy="5312897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F12814-B064-AF3F-2591-160028F82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loop_func(){</a:t>
            </a:r>
          </a:p>
          <a:p>
            <a:pPr marL="0" indent="0">
              <a:buNone/>
            </a:pPr>
            <a:r>
              <a:rPr lang="nn-NO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i;</a:t>
            </a:r>
          </a:p>
          <a:p>
            <a:pPr marL="0" indent="0">
              <a:buNone/>
            </a:pPr>
            <a:r>
              <a:rPr lang="nn-NO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for(i = 0; i &lt; 100; i++){</a:t>
            </a:r>
          </a:p>
          <a:p>
            <a:pPr marL="0" indent="0">
              <a:buNone/>
            </a:pPr>
            <a:r>
              <a:rPr lang="nn-NO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"i equals %d\n");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return;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25D216-E7C7-76E9-56A8-BB578DDFF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For Loops in Assembly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D9B72DC-B259-7E5F-91C5-B680FCFA9F51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2702647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8EFF4B-DB12-EFA4-9764-1614732DE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0: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%d",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case 1: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%d",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default: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break;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893CDE-4914-8CB5-0CFE-5057D113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If-Style Switch Statements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6B2E75B-E5D2-972C-C2BB-8568775A147E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85623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9D2D-83F4-89D0-2333-EDB252AE0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Cdecl</a:t>
            </a:r>
            <a:r>
              <a:rPr lang="en-US" dirty="0"/>
              <a:t> Calling Convention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90F8F-E1B5-2D70-B04A-074126485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4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F9D3B0-610D-1AC9-54CA-DAD711E7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CMP		[EBP-0x4], 0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JZ 		short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loc_401027 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CMP 		[EBP-0x4], 1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JZ			short 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loc_40103D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jmp short </a:t>
            </a:r>
            <a:r>
              <a:rPr lang="fr-FR" sz="2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loc_401067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; Default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loc_401027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loc_40103D</a:t>
            </a:r>
          </a:p>
          <a:p>
            <a:pPr marL="0" indent="0">
              <a:buNone/>
            </a:pP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A56E53-8F28-32C8-F2B3-26F24DE7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If-Style Switch Statements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3921C0C-AA50-D1C8-DA47-A49D3A8092A8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1470204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7B39C8-F90B-B4CA-CA7B-787D90BD6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MOV		EDX, [EBP-0x4]</a:t>
            </a:r>
          </a:p>
          <a:p>
            <a:pPr marL="0" indent="0">
              <a:buNone/>
            </a:pPr>
            <a:r>
              <a:rPr lang="fr-F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JMP		ds:off_401088[EDX*4]</a:t>
            </a:r>
          </a:p>
          <a:p>
            <a:pPr marL="0" indent="0">
              <a:buNone/>
            </a:pP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loc_40106E </a:t>
            </a:r>
            <a:r>
              <a:rPr lang="fr-FR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case 0</a:t>
            </a:r>
          </a:p>
          <a:p>
            <a:pPr marL="0" indent="0">
              <a:buNone/>
            </a:pPr>
            <a:r>
              <a:rPr lang="fr-F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fr-FR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loc_401042 </a:t>
            </a:r>
            <a:r>
              <a:rPr lang="fr-FR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case 1</a:t>
            </a:r>
          </a:p>
          <a:p>
            <a:pPr marL="0" indent="0">
              <a:buNone/>
            </a:pPr>
            <a:r>
              <a:rPr lang="fr-F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loc_401058 </a:t>
            </a:r>
            <a:r>
              <a:rPr lang="fr-FR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case 2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3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C55FB-2CFA-9B56-6DDD-50570C59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Table Switch Statements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A8AED2F-7445-9430-F9A4-2BFF9CFC2086}"/>
              </a:ext>
            </a:extLst>
          </p:cNvPr>
          <p:cNvSpPr txBox="1">
            <a:spLocks/>
          </p:cNvSpPr>
          <p:nvPr/>
        </p:nvSpPr>
        <p:spPr bwMode="auto">
          <a:xfrm>
            <a:off x="6705600" y="4115276"/>
            <a:ext cx="4719041" cy="1981200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fr-FR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401088 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 40 10 6E</a:t>
            </a:r>
          </a:p>
          <a:p>
            <a:pPr marL="0" indent="0">
              <a:buNone/>
            </a:pPr>
            <a:r>
              <a:rPr lang="fr-FR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40108C  </a:t>
            </a:r>
            <a:r>
              <a:rPr lang="fr-FR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00 40 10 42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8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401090  </a:t>
            </a:r>
            <a:r>
              <a:rPr lang="fr-FR" sz="2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00 40 10 58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fr-FR" sz="2800" b="1" kern="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fr-FR" sz="28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0DD1E78-F8F4-12E0-962D-67FCD519D55B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3409144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59504B-D29C-D230-D329-19BBEB5B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Tables in Disassembly Graphs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7E0EC-DCC6-2BC8-CD7F-BE1F80C3B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96" y="1143000"/>
            <a:ext cx="6320404" cy="5046302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643F85B3-99AB-2739-E211-CB18FF0359E7}"/>
              </a:ext>
            </a:extLst>
          </p:cNvPr>
          <p:cNvSpPr txBox="1">
            <a:spLocks/>
          </p:cNvSpPr>
          <p:nvPr/>
        </p:nvSpPr>
        <p:spPr bwMode="auto">
          <a:xfrm>
            <a:off x="-228600" y="6387872"/>
            <a:ext cx="11195051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" panose="05000000000000000000" pitchFamily="2" charset="2"/>
              <a:buNone/>
            </a:pPr>
            <a:r>
              <a:rPr lang="en-US" sz="1200" kern="0" dirty="0"/>
              <a:t>From Practical Malware Analysis ch.6</a:t>
            </a:r>
          </a:p>
        </p:txBody>
      </p:sp>
    </p:spTree>
    <p:extLst>
      <p:ext uri="{BB962C8B-B14F-4D97-AF65-F5344CB8AC3E}">
        <p14:creationId xmlns:p14="http://schemas.microsoft.com/office/powerpoint/2010/main" val="241568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What is Cdecl?</a:t>
            </a:r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The calling convention for the C programming language </a:t>
            </a:r>
            <a:br>
              <a:rPr lang="en-US" dirty="0"/>
            </a:b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Calling conventions determine</a:t>
            </a:r>
            <a:endParaRPr dirty="0"/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Order in which parameters are placed onto the stack</a:t>
            </a:r>
            <a:endParaRPr dirty="0"/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Which registers are used/preserved for the caller</a:t>
            </a:r>
            <a:endParaRPr dirty="0"/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How the stack in general is handled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err="1"/>
              <a:t>Cdecl</a:t>
            </a:r>
            <a:r>
              <a:rPr lang="en-US" dirty="0"/>
              <a:t> Example –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0" y="1295401"/>
            <a:ext cx="4565651" cy="4830763"/>
          </a:xfrm>
        </p:spPr>
        <p:txBody>
          <a:bodyPr/>
          <a:lstStyle/>
          <a:p>
            <a:r>
              <a:rPr lang="en-US" dirty="0"/>
              <a:t>What actually happens on the stack when this program is run?</a:t>
            </a:r>
          </a:p>
          <a:p>
            <a:endParaRPr lang="en-US" dirty="0"/>
          </a:p>
          <a:p>
            <a:pPr lvl="1"/>
            <a:r>
              <a:rPr lang="en-US" sz="2800" dirty="0"/>
              <a:t>What variables are allocated first?</a:t>
            </a:r>
          </a:p>
          <a:p>
            <a:pPr lvl="1"/>
            <a:r>
              <a:rPr lang="en-US" sz="2800" dirty="0"/>
              <a:t>How does the stack grow?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6080" y="1447800"/>
            <a:ext cx="63957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>
                <a:solidFill>
                  <a:srgbClr val="D828B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D828B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>
                <a:solidFill>
                  <a:srgbClr val="D828B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[64];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D828B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D828B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US" sz="2400" b="1" dirty="0" err="1">
                <a:solidFill>
                  <a:srgbClr val="D828B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[2]);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4943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4"/>
            <a:ext cx="11195051" cy="1017587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err="1"/>
              <a:t>Cdecl</a:t>
            </a:r>
            <a:r>
              <a:rPr lang="en-US" dirty="0"/>
              <a:t> Example – Calling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193B9A-071F-4F01-9603-B594CF759B72}"/>
              </a:ext>
            </a:extLst>
          </p:cNvPr>
          <p:cNvSpPr/>
          <p:nvPr/>
        </p:nvSpPr>
        <p:spPr bwMode="auto">
          <a:xfrm>
            <a:off x="4953000" y="1461462"/>
            <a:ext cx="4343398" cy="871357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Previous function’s 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Stack Frame</a:t>
            </a:r>
            <a:r>
              <a:rPr lang="en-US" sz="2400" dirty="0"/>
              <a:t> (local </a:t>
            </a:r>
            <a:r>
              <a:rPr lang="en-US" sz="2400" dirty="0" err="1"/>
              <a:t>vars</a:t>
            </a:r>
            <a:r>
              <a:rPr lang="en-US" sz="2400" dirty="0"/>
              <a:t>, etc.)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2CB70-55C5-4D59-BF33-CC0737E70344}"/>
              </a:ext>
            </a:extLst>
          </p:cNvPr>
          <p:cNvSpPr/>
          <p:nvPr/>
        </p:nvSpPr>
        <p:spPr bwMode="auto">
          <a:xfrm>
            <a:off x="4953000" y="2336736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lang="en-US" sz="2400" dirty="0"/>
              <a:t>par2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739213-55A2-4CA5-99C5-049DB7D53AD5}"/>
              </a:ext>
            </a:extLst>
          </p:cNvPr>
          <p:cNvSpPr/>
          <p:nvPr/>
        </p:nvSpPr>
        <p:spPr bwMode="auto">
          <a:xfrm>
            <a:off x="4953000" y="2856473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par</a:t>
            </a:r>
            <a:r>
              <a:rPr lang="en-US" sz="2400" dirty="0"/>
              <a:t>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3DB6CB-B841-40B3-B339-B01586D868FD}"/>
              </a:ext>
            </a:extLst>
          </p:cNvPr>
          <p:cNvSpPr/>
          <p:nvPr/>
        </p:nvSpPr>
        <p:spPr bwMode="auto">
          <a:xfrm>
            <a:off x="4953000" y="3376210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</a:t>
            </a:r>
            <a:r>
              <a:rPr lang="en-US" sz="2400" dirty="0"/>
              <a:t>turn Address (from EIP)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97A4FF-71C7-4A78-A541-3DDDBCB870A1}"/>
              </a:ext>
            </a:extLst>
          </p:cNvPr>
          <p:cNvSpPr/>
          <p:nvPr/>
        </p:nvSpPr>
        <p:spPr bwMode="auto">
          <a:xfrm>
            <a:off x="4953000" y="4419600"/>
            <a:ext cx="4343398" cy="1047306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local1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87E3E6-67D8-4A1E-90C0-F205461CB77A}"/>
              </a:ext>
            </a:extLst>
          </p:cNvPr>
          <p:cNvSpPr/>
          <p:nvPr/>
        </p:nvSpPr>
        <p:spPr bwMode="auto">
          <a:xfrm>
            <a:off x="4953000" y="5466906"/>
            <a:ext cx="4343398" cy="51973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local2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355FEE-2903-45A8-880A-24E735DA46E9}"/>
              </a:ext>
            </a:extLst>
          </p:cNvPr>
          <p:cNvSpPr/>
          <p:nvPr/>
        </p:nvSpPr>
        <p:spPr bwMode="auto">
          <a:xfrm>
            <a:off x="4953000" y="3895947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7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lang="en-US" sz="2400" dirty="0"/>
              <a:t>Previous function’s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EBP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8F60B9-BB07-4DC0-B7CA-C037F554C46E}"/>
              </a:ext>
            </a:extLst>
          </p:cNvPr>
          <p:cNvSpPr txBox="1">
            <a:spLocks/>
          </p:cNvSpPr>
          <p:nvPr/>
        </p:nvSpPr>
        <p:spPr bwMode="auto">
          <a:xfrm>
            <a:off x="381001" y="1461462"/>
            <a:ext cx="3733799" cy="466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PUSH par2</a:t>
            </a:r>
          </a:p>
          <a:p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PUSH par1</a:t>
            </a:r>
          </a:p>
          <a:p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PUSH EIP</a:t>
            </a:r>
          </a:p>
          <a:p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PUSH EBP</a:t>
            </a:r>
          </a:p>
          <a:p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MOV EBP, ESP</a:t>
            </a:r>
          </a:p>
          <a:p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SUB ESP, 68</a:t>
            </a:r>
          </a:p>
          <a:p>
            <a:pPr lvl="1"/>
            <a:r>
              <a:rPr lang="en-US" kern="0" dirty="0">
                <a:cs typeface="Courier New" panose="02070309020205020404" pitchFamily="49" charset="0"/>
              </a:rPr>
              <a:t>64 bytes for chars</a:t>
            </a:r>
          </a:p>
          <a:p>
            <a:pPr lvl="1"/>
            <a:r>
              <a:rPr lang="en-US" kern="0" dirty="0">
                <a:cs typeface="Courier New" panose="02070309020205020404" pitchFamily="49" charset="0"/>
              </a:rPr>
              <a:t>4 bytes for integer</a:t>
            </a:r>
          </a:p>
          <a:p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B7A092-05B2-43CC-9227-B8DF1EE052E9}"/>
              </a:ext>
            </a:extLst>
          </p:cNvPr>
          <p:cNvSpPr txBox="1"/>
          <p:nvPr/>
        </p:nvSpPr>
        <p:spPr>
          <a:xfrm>
            <a:off x="9348293" y="2101986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ESP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761528-94BD-43C9-925E-97D156141AC0}"/>
              </a:ext>
            </a:extLst>
          </p:cNvPr>
          <p:cNvSpPr txBox="1"/>
          <p:nvPr/>
        </p:nvSpPr>
        <p:spPr>
          <a:xfrm>
            <a:off x="10480156" y="1237028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EBP</a:t>
            </a:r>
          </a:p>
        </p:txBody>
      </p:sp>
    </p:spTree>
    <p:extLst>
      <p:ext uri="{BB962C8B-B14F-4D97-AF65-F5344CB8AC3E}">
        <p14:creationId xmlns:p14="http://schemas.microsoft.com/office/powerpoint/2010/main" val="279807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7037E-6 L -0.00209 0.07569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7569 L -0.00209 0.1513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15139 L -0.00209 0.22708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22708 L -0.00209 0.30393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11111E-6 L -0.00118 0.43009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2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30393 L -0.00209 0.52662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" grpId="0"/>
      <p:bldP spid="3" grpId="1"/>
      <p:bldP spid="3" grpId="2"/>
      <p:bldP spid="3" grpId="3"/>
      <p:bldP spid="3" grpId="4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4"/>
            <a:ext cx="11195051" cy="1017587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err="1"/>
              <a:t>Cdecl</a:t>
            </a:r>
            <a:r>
              <a:rPr lang="en-US" dirty="0"/>
              <a:t> Example – Returning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8F60B9-BB07-4DC0-B7CA-C037F554C46E}"/>
              </a:ext>
            </a:extLst>
          </p:cNvPr>
          <p:cNvSpPr txBox="1">
            <a:spLocks/>
          </p:cNvSpPr>
          <p:nvPr/>
        </p:nvSpPr>
        <p:spPr bwMode="auto">
          <a:xfrm>
            <a:off x="381001" y="1461462"/>
            <a:ext cx="4038599" cy="466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MOV ESP, EBP</a:t>
            </a:r>
          </a:p>
          <a:p>
            <a:pPr>
              <a:lnSpc>
                <a:spcPct val="150000"/>
              </a:lnSpc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POP EBP</a:t>
            </a:r>
          </a:p>
          <a:p>
            <a:pPr>
              <a:lnSpc>
                <a:spcPct val="150000"/>
              </a:lnSpc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RETN (POP EIP)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5FF6EB-ADDE-4CD1-9C7A-2844C5DFC242}"/>
              </a:ext>
            </a:extLst>
          </p:cNvPr>
          <p:cNvSpPr/>
          <p:nvPr/>
        </p:nvSpPr>
        <p:spPr bwMode="auto">
          <a:xfrm>
            <a:off x="4953000" y="1461462"/>
            <a:ext cx="4343398" cy="871357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Previous function’s </a:t>
            </a:r>
            <a:br>
              <a:rPr lang="en-US" sz="2400" dirty="0"/>
            </a:br>
            <a:r>
              <a:rPr lang="en-US" sz="2400" dirty="0"/>
              <a:t>Stack Frame (local </a:t>
            </a:r>
            <a:r>
              <a:rPr lang="en-US" sz="2400" dirty="0" err="1"/>
              <a:t>vars</a:t>
            </a:r>
            <a:r>
              <a:rPr lang="en-US" sz="2400" dirty="0"/>
              <a:t>, etc.)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C9AAA5-72F4-4C2A-A9C8-44364D20368C}"/>
              </a:ext>
            </a:extLst>
          </p:cNvPr>
          <p:cNvSpPr/>
          <p:nvPr/>
        </p:nvSpPr>
        <p:spPr bwMode="auto">
          <a:xfrm>
            <a:off x="4953000" y="2336736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lang="en-US" sz="2400" dirty="0"/>
              <a:t>par2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0CC0B7-A76D-4813-9482-D45AD5FE88E0}"/>
              </a:ext>
            </a:extLst>
          </p:cNvPr>
          <p:cNvSpPr/>
          <p:nvPr/>
        </p:nvSpPr>
        <p:spPr bwMode="auto">
          <a:xfrm>
            <a:off x="4953000" y="2856473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par</a:t>
            </a:r>
            <a:r>
              <a:rPr lang="en-US" sz="2400" dirty="0"/>
              <a:t>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47387A-364D-4F6E-9AEB-EA94DD6D243E}"/>
              </a:ext>
            </a:extLst>
          </p:cNvPr>
          <p:cNvSpPr/>
          <p:nvPr/>
        </p:nvSpPr>
        <p:spPr bwMode="auto">
          <a:xfrm>
            <a:off x="4953000" y="3376210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Return Address (from EIP)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E2E9FD-EBDD-4ABF-B432-6E1122C7D43B}"/>
              </a:ext>
            </a:extLst>
          </p:cNvPr>
          <p:cNvSpPr/>
          <p:nvPr/>
        </p:nvSpPr>
        <p:spPr bwMode="auto">
          <a:xfrm>
            <a:off x="4953000" y="4419600"/>
            <a:ext cx="4343398" cy="1047306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local1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E013F7B-6189-437E-9269-793A668ADFAD}"/>
              </a:ext>
            </a:extLst>
          </p:cNvPr>
          <p:cNvSpPr/>
          <p:nvPr/>
        </p:nvSpPr>
        <p:spPr bwMode="auto">
          <a:xfrm>
            <a:off x="4953000" y="5466906"/>
            <a:ext cx="4343398" cy="51973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local2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6CAC711-BA0D-4B72-BBC7-D54BEA50ED88}"/>
              </a:ext>
            </a:extLst>
          </p:cNvPr>
          <p:cNvSpPr/>
          <p:nvPr/>
        </p:nvSpPr>
        <p:spPr bwMode="auto">
          <a:xfrm>
            <a:off x="4953000" y="3895947"/>
            <a:ext cx="4343398" cy="519737"/>
          </a:xfrm>
          <a:prstGeom prst="rect">
            <a:avLst/>
          </a:prstGeom>
          <a:solidFill>
            <a:schemeClr val="accent1">
              <a:lumMod val="50000"/>
              <a:alpha val="7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Previous function’s EBP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D40A93-264B-4CFB-B654-9BFDDEFE34DA}"/>
              </a:ext>
            </a:extLst>
          </p:cNvPr>
          <p:cNvSpPr txBox="1"/>
          <p:nvPr/>
        </p:nvSpPr>
        <p:spPr>
          <a:xfrm>
            <a:off x="9296398" y="5726774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ESP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CCAE12-3B5C-4132-A77C-7E57B5BF34DC}"/>
              </a:ext>
            </a:extLst>
          </p:cNvPr>
          <p:cNvSpPr txBox="1"/>
          <p:nvPr/>
        </p:nvSpPr>
        <p:spPr>
          <a:xfrm>
            <a:off x="10469270" y="4186535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EBP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4048035"/>
            <a:ext cx="2819400" cy="1200329"/>
          </a:xfrm>
          <a:prstGeom prst="rect">
            <a:avLst/>
          </a:prstGeom>
          <a:solidFill>
            <a:srgbClr val="EEECE1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The caller handles popping parameters upon return.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8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39968E-18 3.33333E-6 L -0.00208 -0.2229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-0.00026 -0.43079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22292 L -0.00208 -0.29884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29884 L -0.00013 -0.37616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37616 L -0.00013 -0.52847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4" grpId="1"/>
      <p:bldP spid="24" grpId="2"/>
      <p:bldP spid="24" grpId="3"/>
      <p:bldP spid="25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24CC9-8235-C3EB-DAE8-AC70D19BC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D647-024E-DC89-AF4B-907FCA41B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 Code Constructs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1ED30-93F1-3B20-3CA8-4DA855223C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39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1161E6-F09A-2F58-CE96-65EB4B76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Code construct</a:t>
            </a:r>
            <a:r>
              <a:rPr lang="en-US" dirty="0"/>
              <a:t> – Code abstraction level that defines a particular operation, without specifying how it works</a:t>
            </a:r>
          </a:p>
          <a:p>
            <a:pPr lvl="1"/>
            <a:r>
              <a:rPr lang="en-US" dirty="0"/>
              <a:t>Loops, if statements, function calls, arrays, etc.</a:t>
            </a:r>
          </a:p>
          <a:p>
            <a:endParaRPr lang="en-US" dirty="0"/>
          </a:p>
          <a:p>
            <a:r>
              <a:rPr lang="en-US" dirty="0"/>
              <a:t>Important to recognize what these look like in assembly!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72C876-7B8D-AA40-D56C-A871BE5D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Code Constructs</a:t>
            </a:r>
          </a:p>
        </p:txBody>
      </p:sp>
    </p:spTree>
    <p:extLst>
      <p:ext uri="{BB962C8B-B14F-4D97-AF65-F5344CB8AC3E}">
        <p14:creationId xmlns:p14="http://schemas.microsoft.com/office/powerpoint/2010/main" val="172977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D2F43C-3C94-C579-0726-33BBA2C11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variables can only be accessed in the function they are defined inside of</a:t>
            </a:r>
          </a:p>
          <a:p>
            <a:endParaRPr lang="en-US" dirty="0"/>
          </a:p>
          <a:p>
            <a:r>
              <a:rPr lang="en-US" dirty="0"/>
              <a:t>Global variables can be accessed from anywhere in a program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D93C4-3D51-799E-51CF-E8EE2F0B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and 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163128260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55670</TotalTime>
  <Words>1116</Words>
  <Application>Microsoft Office PowerPoint</Application>
  <PresentationFormat>Widescreen</PresentationFormat>
  <Paragraphs>207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Garamond</vt:lpstr>
      <vt:lpstr>Noto Sans Symbols</vt:lpstr>
      <vt:lpstr>Times New Roman</vt:lpstr>
      <vt:lpstr>Wingdings</vt:lpstr>
      <vt:lpstr>Blank Presentation</vt:lpstr>
      <vt:lpstr>CMSC 449/691 Malware Analysis</vt:lpstr>
      <vt:lpstr>The Cdecl Calling Convention</vt:lpstr>
      <vt:lpstr>What is Cdecl?</vt:lpstr>
      <vt:lpstr>Simple Cdecl Example – Code</vt:lpstr>
      <vt:lpstr>Simple Cdecl Example – Calling</vt:lpstr>
      <vt:lpstr>Simple Cdecl Example – Returning</vt:lpstr>
      <vt:lpstr>C Code Constructs</vt:lpstr>
      <vt:lpstr>C Code Constructs</vt:lpstr>
      <vt:lpstr>Local and Global Variables</vt:lpstr>
      <vt:lpstr>Global Variable Example - C</vt:lpstr>
      <vt:lpstr>Global Variable Example - Assembly</vt:lpstr>
      <vt:lpstr>Local Variable Example - C</vt:lpstr>
      <vt:lpstr>Local Variable Example - Assembly</vt:lpstr>
      <vt:lpstr>Identifying Arrays in Assembly</vt:lpstr>
      <vt:lpstr>If / Else Statement in Assembly</vt:lpstr>
      <vt:lpstr>Side Note- Disassembly Graphs</vt:lpstr>
      <vt:lpstr>Recognizing While Loops in Assembly</vt:lpstr>
      <vt:lpstr>Recognizing For Loops in Assembly</vt:lpstr>
      <vt:lpstr>If-Style Switch Statements</vt:lpstr>
      <vt:lpstr>If-Style Switch Statements</vt:lpstr>
      <vt:lpstr>Jump Table Switch Statements</vt:lpstr>
      <vt:lpstr>Jump Tables in Disassembly Graphs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947</cp:revision>
  <cp:lastPrinted>2024-02-21T21:38:31Z</cp:lastPrinted>
  <dcterms:created xsi:type="dcterms:W3CDTF">2013-08-18T19:22:46Z</dcterms:created>
  <dcterms:modified xsi:type="dcterms:W3CDTF">2025-02-24T21:13:22Z</dcterms:modified>
</cp:coreProperties>
</file>